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6" r:id="rId3"/>
    <p:sldId id="278" r:id="rId4"/>
    <p:sldId id="258" r:id="rId5"/>
    <p:sldId id="277" r:id="rId6"/>
    <p:sldId id="261" r:id="rId7"/>
    <p:sldId id="262" r:id="rId8"/>
    <p:sldId id="263" r:id="rId9"/>
    <p:sldId id="272" r:id="rId10"/>
    <p:sldId id="264" r:id="rId11"/>
    <p:sldId id="265" r:id="rId12"/>
    <p:sldId id="266" r:id="rId13"/>
    <p:sldId id="267" r:id="rId14"/>
    <p:sldId id="275" r:id="rId15"/>
    <p:sldId id="268" r:id="rId16"/>
    <p:sldId id="273" r:id="rId17"/>
    <p:sldId id="269" r:id="rId18"/>
    <p:sldId id="270" r:id="rId19"/>
    <p:sldId id="271" r:id="rId20"/>
    <p:sldId id="280" r:id="rId21"/>
    <p:sldId id="279"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2" d="100"/>
          <a:sy n="42" d="100"/>
        </p:scale>
        <p:origin x="-76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24/03/1439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24/03/1439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solidFill>
            <a:srgbClr val="FFFF00"/>
          </a:solidFill>
        </p:spPr>
        <p:txBody>
          <a:bodyPr/>
          <a:lstStyle/>
          <a:p>
            <a:r>
              <a:rPr lang="en-US" b="1" dirty="0" smtClean="0">
                <a:ea typeface="ＭＳ Ｐゴシック" charset="0"/>
              </a:rPr>
              <a:t>Epigenetics</a:t>
            </a:r>
            <a:r>
              <a:rPr lang="en-US" b="1" dirty="0" smtClean="0">
                <a:solidFill>
                  <a:srgbClr val="FF0000"/>
                </a:solidFill>
              </a:rPr>
              <a:t> </a:t>
            </a:r>
            <a:r>
              <a:rPr lang="en-US" b="1" dirty="0" smtClean="0"/>
              <a:t>Genetics/</a:t>
            </a:r>
            <a:r>
              <a:rPr lang="en-US" b="1" dirty="0" err="1" smtClean="0"/>
              <a:t>th</a:t>
            </a:r>
            <a:r>
              <a:rPr lang="en-US" b="1" dirty="0" smtClean="0"/>
              <a:t>. Class</a:t>
            </a:r>
            <a:endParaRPr lang="ar-IQ" b="1" dirty="0"/>
          </a:p>
        </p:txBody>
      </p:sp>
      <p:sp>
        <p:nvSpPr>
          <p:cNvPr id="3" name="عنوان فرعي 2"/>
          <p:cNvSpPr>
            <a:spLocks noGrp="1"/>
          </p:cNvSpPr>
          <p:nvPr>
            <p:ph type="subTitle" idx="1"/>
          </p:nvPr>
        </p:nvSpPr>
        <p:spPr>
          <a:xfrm>
            <a:off x="971600" y="3573016"/>
            <a:ext cx="7056784" cy="2065784"/>
          </a:xfrm>
          <a:solidFill>
            <a:schemeClr val="accent4">
              <a:lumMod val="40000"/>
              <a:lumOff val="60000"/>
            </a:schemeClr>
          </a:solidFill>
        </p:spPr>
        <p:txBody>
          <a:bodyPr/>
          <a:lstStyle/>
          <a:p>
            <a:r>
              <a:rPr lang="en-US" sz="3600" dirty="0" smtClean="0">
                <a:solidFill>
                  <a:schemeClr val="tx1"/>
                </a:solidFill>
              </a:rPr>
              <a:t> </a:t>
            </a:r>
            <a:r>
              <a:rPr lang="en-US" sz="3600" dirty="0" smtClean="0">
                <a:solidFill>
                  <a:schemeClr val="tx1"/>
                </a:solidFill>
              </a:rPr>
              <a:t>fourteen</a:t>
            </a:r>
            <a:r>
              <a:rPr lang="ar-IQ" sz="3600" dirty="0" err="1" smtClean="0">
                <a:solidFill>
                  <a:schemeClr val="tx1"/>
                </a:solidFill>
              </a:rPr>
              <a:t>&amp;</a:t>
            </a:r>
            <a:r>
              <a:rPr lang="en-US" sz="4400" dirty="0" smtClean="0">
                <a:solidFill>
                  <a:schemeClr val="tx1"/>
                </a:solidFill>
              </a:rPr>
              <a:t>Lectures </a:t>
            </a:r>
            <a:r>
              <a:rPr lang="en-US" sz="3600" dirty="0" smtClean="0">
                <a:solidFill>
                  <a:schemeClr val="tx1"/>
                </a:solidFill>
              </a:rPr>
              <a:t>thirteen</a:t>
            </a:r>
            <a:endParaRPr lang="en-US" sz="3600" dirty="0" smtClean="0">
              <a:solidFill>
                <a:schemeClr val="tx1"/>
              </a:solidFill>
            </a:endParaRPr>
          </a:p>
          <a:p>
            <a:r>
              <a:rPr lang="en-US" altLang="en-US" i="1" dirty="0" smtClean="0">
                <a:solidFill>
                  <a:schemeClr val="tx1"/>
                </a:solidFill>
              </a:rPr>
              <a:t>Dr. Ibtesam B. Hassan</a:t>
            </a:r>
          </a:p>
          <a:p>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58738"/>
            <a:ext cx="9144000" cy="7242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555641"/>
          </a:xfrm>
          <a:prstGeom prst="rect">
            <a:avLst/>
          </a:prstGeom>
        </p:spPr>
        <p:txBody>
          <a:bodyPr wrap="square">
            <a:spAutoFit/>
          </a:bodyPr>
          <a:lstStyle/>
          <a:p>
            <a:pPr marL="457200" indent="-457200" algn="l" rtl="0"/>
            <a:r>
              <a:rPr lang="en-US" sz="2800" b="1" dirty="0" smtClean="0"/>
              <a:t>Two classes of histones (canonical)</a:t>
            </a:r>
            <a:endParaRPr lang="en-US" sz="2800" dirty="0" smtClean="0"/>
          </a:p>
          <a:p>
            <a:pPr marL="457200" indent="-457200" algn="l" rtl="0"/>
            <a:r>
              <a:rPr lang="en-US" sz="2800" u="sng" dirty="0" smtClean="0"/>
              <a:t>Core Histones</a:t>
            </a:r>
            <a:r>
              <a:rPr lang="en-US" sz="2800" dirty="0" smtClean="0"/>
              <a:t>	</a:t>
            </a:r>
          </a:p>
          <a:p>
            <a:pPr marL="457200" indent="-457200" algn="l" rtl="0"/>
            <a:r>
              <a:rPr lang="en-US" sz="2800" dirty="0" smtClean="0"/>
              <a:t>H2A		conserved</a:t>
            </a:r>
          </a:p>
          <a:p>
            <a:pPr marL="457200" indent="-457200" algn="l" rtl="0"/>
            <a:r>
              <a:rPr lang="en-US" sz="2800" dirty="0" smtClean="0"/>
              <a:t>H2B		conserved</a:t>
            </a:r>
          </a:p>
          <a:p>
            <a:pPr marL="457200" indent="-457200" algn="l" rtl="0"/>
            <a:r>
              <a:rPr lang="en-US" sz="2800" dirty="0" smtClean="0"/>
              <a:t>H3		highly conserved</a:t>
            </a:r>
          </a:p>
          <a:p>
            <a:pPr marL="457200" indent="-457200" algn="l" rtl="0"/>
            <a:r>
              <a:rPr lang="en-US" sz="2800" dirty="0" smtClean="0"/>
              <a:t>H4		very highly conserved</a:t>
            </a:r>
          </a:p>
          <a:p>
            <a:pPr marL="457200" indent="-457200" algn="l" rtl="0"/>
            <a:r>
              <a:rPr lang="en-US" sz="2800" u="sng" dirty="0" smtClean="0"/>
              <a:t>Linker Histones</a:t>
            </a:r>
            <a:endParaRPr lang="en-US" sz="2800" dirty="0" smtClean="0"/>
          </a:p>
          <a:p>
            <a:pPr marL="457200" indent="-457200" algn="l" rtl="0"/>
            <a:r>
              <a:rPr lang="en-US" sz="2800" dirty="0" smtClean="0"/>
              <a:t>H1 	not conserved</a:t>
            </a:r>
          </a:p>
          <a:p>
            <a:pPr marL="457200" indent="-457200" algn="l" rtl="0"/>
            <a:endParaRPr lang="en-US" sz="2800" dirty="0" smtClean="0"/>
          </a:p>
          <a:p>
            <a:pPr marL="457200" indent="-457200" algn="l" rtl="0"/>
            <a:r>
              <a:rPr lang="en-US" sz="2800" dirty="0" smtClean="0"/>
              <a:t>Small proteins,  ca. 10 </a:t>
            </a:r>
            <a:r>
              <a:rPr lang="en-US" sz="2800" dirty="0" err="1" smtClean="0"/>
              <a:t>kD</a:t>
            </a:r>
            <a:r>
              <a:rPr lang="en-US" sz="2800" dirty="0" smtClean="0"/>
              <a:t>, </a:t>
            </a:r>
            <a:r>
              <a:rPr lang="en-US" sz="2800" dirty="0" smtClean="0">
                <a:solidFill>
                  <a:srgbClr val="CC0E3A"/>
                </a:solidFill>
              </a:rPr>
              <a:t>very basic</a:t>
            </a:r>
            <a:endParaRPr lang="en-US" sz="2800" dirty="0" smtClean="0"/>
          </a:p>
          <a:p>
            <a:pPr marL="457200" indent="-457200" algn="l" rtl="0"/>
            <a:endParaRPr lang="en-US" sz="2800" dirty="0" smtClean="0"/>
          </a:p>
          <a:p>
            <a:pPr marL="457200" indent="-457200" algn="l" rtl="0"/>
            <a:r>
              <a:rPr lang="en-US" sz="2800" dirty="0" smtClean="0"/>
              <a:t>Three domains</a:t>
            </a:r>
          </a:p>
          <a:p>
            <a:pPr marL="457200" indent="-457200" algn="l" rtl="0">
              <a:buFont typeface="Times" charset="0"/>
              <a:buNone/>
            </a:pPr>
            <a:r>
              <a:rPr lang="en-US" sz="2800" dirty="0" smtClean="0"/>
              <a:t>		A. Histone fold</a:t>
            </a:r>
          </a:p>
          <a:p>
            <a:pPr marL="457200" indent="-457200" algn="l" rtl="0">
              <a:buFont typeface="Times" charset="0"/>
              <a:buNone/>
            </a:pPr>
            <a:r>
              <a:rPr lang="en-US" sz="2800" dirty="0" smtClean="0"/>
              <a:t>		B. Histone fold extension</a:t>
            </a:r>
          </a:p>
          <a:p>
            <a:pPr marL="457200" indent="-457200" algn="l" rtl="0">
              <a:buFont typeface="Times" charset="0"/>
              <a:buNone/>
            </a:pPr>
            <a:r>
              <a:rPr lang="en-US" sz="2800" dirty="0" smtClean="0"/>
              <a:t>		C. Extended N (and C)-termini</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740307"/>
          </a:xfrm>
          <a:prstGeom prst="rect">
            <a:avLst/>
          </a:prstGeom>
        </p:spPr>
        <p:txBody>
          <a:bodyPr wrap="square">
            <a:spAutoFit/>
          </a:bodyPr>
          <a:lstStyle/>
          <a:p>
            <a:pPr algn="l" rtl="0"/>
            <a:r>
              <a:rPr lang="en-US" sz="3600" u="sng" dirty="0" err="1" smtClean="0">
                <a:solidFill>
                  <a:srgbClr val="CC0E3A"/>
                </a:solidFill>
                <a:latin typeface="Comic Sans MS" pitchFamily="66" charset="0"/>
                <a:cs typeface="+mj-cs"/>
              </a:rPr>
              <a:t>Euchromatin</a:t>
            </a:r>
            <a:endParaRPr lang="en-US" sz="3600" dirty="0" smtClean="0">
              <a:cs typeface="+mj-cs"/>
            </a:endParaRPr>
          </a:p>
          <a:p>
            <a:pPr algn="l" rtl="0"/>
            <a:r>
              <a:rPr lang="en-US" sz="3600" dirty="0" smtClean="0">
                <a:cs typeface="+mj-cs"/>
              </a:rPr>
              <a:t>	Transcriptionally active, less compacted</a:t>
            </a:r>
          </a:p>
          <a:p>
            <a:pPr algn="l" rtl="0"/>
            <a:r>
              <a:rPr lang="en-US" sz="3600" dirty="0" smtClean="0">
                <a:cs typeface="+mj-cs"/>
              </a:rPr>
              <a:t>		</a:t>
            </a:r>
          </a:p>
          <a:p>
            <a:pPr algn="l" rtl="0"/>
            <a:r>
              <a:rPr lang="en-US" sz="3600" u="sng" dirty="0" smtClean="0">
                <a:solidFill>
                  <a:srgbClr val="CC0E3A"/>
                </a:solidFill>
                <a:latin typeface="Comic Sans MS" pitchFamily="66" charset="0"/>
                <a:cs typeface="+mj-cs"/>
              </a:rPr>
              <a:t>Heterochromatin</a:t>
            </a:r>
            <a:endParaRPr lang="en-US" sz="3600" dirty="0" smtClean="0">
              <a:cs typeface="+mj-cs"/>
            </a:endParaRPr>
          </a:p>
          <a:p>
            <a:pPr algn="l" rtl="0"/>
            <a:r>
              <a:rPr lang="en-US" sz="3600" dirty="0" smtClean="0">
                <a:cs typeface="+mj-cs"/>
              </a:rPr>
              <a:t>	Less transcriptionally active, very compacted</a:t>
            </a:r>
          </a:p>
          <a:p>
            <a:pPr algn="l" rtl="0"/>
            <a:endParaRPr lang="en-US" sz="3600" dirty="0" smtClean="0">
              <a:cs typeface="+mj-cs"/>
            </a:endParaRPr>
          </a:p>
          <a:p>
            <a:pPr algn="l" rtl="0"/>
            <a:r>
              <a:rPr lang="en-US" sz="3600" dirty="0" smtClean="0">
                <a:cs typeface="+mj-cs"/>
              </a:rPr>
              <a:t>	a) constitutive heterochromatin</a:t>
            </a:r>
          </a:p>
          <a:p>
            <a:pPr algn="l" rtl="0"/>
            <a:r>
              <a:rPr lang="en-US" sz="3600" dirty="0" smtClean="0">
                <a:cs typeface="+mj-cs"/>
              </a:rPr>
              <a:t>	centromeres, telomeres</a:t>
            </a:r>
          </a:p>
          <a:p>
            <a:pPr algn="l" rtl="0"/>
            <a:endParaRPr lang="en-US" sz="3600" dirty="0" smtClean="0">
              <a:cs typeface="+mj-cs"/>
            </a:endParaRPr>
          </a:p>
          <a:p>
            <a:pPr algn="l" rtl="0"/>
            <a:r>
              <a:rPr lang="en-US" sz="3600" dirty="0" smtClean="0">
                <a:cs typeface="+mj-cs"/>
              </a:rPr>
              <a:t>	b) facultative heterochromatin</a:t>
            </a:r>
          </a:p>
          <a:p>
            <a:pPr algn="l" rtl="0"/>
            <a:r>
              <a:rPr lang="en-US" sz="3600" dirty="0" smtClean="0">
                <a:cs typeface="+mj-cs"/>
              </a:rPr>
              <a:t>	rDNA, transposons, inactive X chromosome</a:t>
            </a:r>
            <a:endParaRPr lang="en-US" sz="3600" dirty="0">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1403648" y="0"/>
            <a:ext cx="5328592" cy="3573016"/>
          </a:xfrm>
          <a:prstGeom prst="rect">
            <a:avLst/>
          </a:prstGeom>
          <a:noFill/>
          <a:ln w="9525">
            <a:noFill/>
            <a:miter lim="800000"/>
            <a:headEnd/>
            <a:tailEnd/>
          </a:ln>
        </p:spPr>
      </p:pic>
      <p:sp>
        <p:nvSpPr>
          <p:cNvPr id="3" name="مستطيل 2"/>
          <p:cNvSpPr/>
          <p:nvPr/>
        </p:nvSpPr>
        <p:spPr>
          <a:xfrm>
            <a:off x="0" y="3645024"/>
            <a:ext cx="9144000" cy="3108543"/>
          </a:xfrm>
          <a:prstGeom prst="rect">
            <a:avLst/>
          </a:prstGeom>
        </p:spPr>
        <p:txBody>
          <a:bodyPr wrap="square">
            <a:spAutoFit/>
          </a:bodyPr>
          <a:lstStyle/>
          <a:p>
            <a:pPr algn="l" rtl="0"/>
            <a:r>
              <a:rPr lang="en-US" sz="2800" dirty="0" smtClean="0"/>
              <a:t>Barr Body </a:t>
            </a:r>
            <a:r>
              <a:rPr lang="en-US" sz="2800" dirty="0" smtClean="0"/>
              <a:t>Region </a:t>
            </a:r>
            <a:endParaRPr lang="en-US" sz="2800" dirty="0" smtClean="0"/>
          </a:p>
          <a:p>
            <a:pPr algn="l" rtl="0"/>
            <a:r>
              <a:rPr lang="en-US" sz="2800" dirty="0" smtClean="0"/>
              <a:t>    * Immunofluorescent straining of the human interphase nucleus.</a:t>
            </a:r>
          </a:p>
          <a:p>
            <a:pPr algn="l" rtl="0"/>
            <a:r>
              <a:rPr lang="en-US" sz="2800" dirty="0" smtClean="0"/>
              <a:t>    * The white box indicates the Barr body region where the inactive X chromosome </a:t>
            </a:r>
          </a:p>
          <a:p>
            <a:pPr algn="l" rtl="0"/>
            <a:r>
              <a:rPr lang="en-US" sz="2800" dirty="0" smtClean="0"/>
              <a:t>       resides during interphase.</a:t>
            </a:r>
          </a:p>
          <a:p>
            <a:pPr algn="l" rtl="0"/>
            <a:r>
              <a:rPr lang="en-US" sz="2800" dirty="0" smtClean="0"/>
              <a:t>     Chadwick and Willard (2004) PNAS</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methylation%5B1%5D-GIF"/>
          <p:cNvPicPr>
            <a:picLocks noChangeAspect="1" noChangeArrowheads="1"/>
          </p:cNvPicPr>
          <p:nvPr/>
        </p:nvPicPr>
        <p:blipFill>
          <a:blip r:embed="rId2" cstate="print"/>
          <a:srcRect/>
          <a:stretch>
            <a:fillRect/>
          </a:stretch>
        </p:blipFill>
        <p:spPr bwMode="auto">
          <a:xfrm>
            <a:off x="0" y="1844824"/>
            <a:ext cx="9144000" cy="4748064"/>
          </a:xfrm>
          <a:prstGeom prst="rect">
            <a:avLst/>
          </a:prstGeom>
          <a:noFill/>
          <a:ln w="9525">
            <a:noFill/>
            <a:miter lim="800000"/>
            <a:headEnd/>
            <a:tailEnd/>
          </a:ln>
        </p:spPr>
      </p:pic>
      <p:sp>
        <p:nvSpPr>
          <p:cNvPr id="3" name="مستطيل 2"/>
          <p:cNvSpPr/>
          <p:nvPr/>
        </p:nvSpPr>
        <p:spPr>
          <a:xfrm>
            <a:off x="0" y="0"/>
            <a:ext cx="9144000" cy="1754326"/>
          </a:xfrm>
          <a:prstGeom prst="rect">
            <a:avLst/>
          </a:prstGeom>
        </p:spPr>
        <p:txBody>
          <a:bodyPr wrap="square">
            <a:spAutoFit/>
          </a:bodyPr>
          <a:lstStyle/>
          <a:p>
            <a:pPr algn="l" rtl="0"/>
            <a:r>
              <a:rPr lang="en-GB" sz="3600" dirty="0" smtClean="0"/>
              <a:t>DNA methylation is the addition of a methyl group </a:t>
            </a:r>
            <a:r>
              <a:rPr lang="en-GB" sz="3600" dirty="0" smtClean="0"/>
              <a:t>to </a:t>
            </a:r>
            <a:r>
              <a:rPr lang="en-GB" sz="3600" dirty="0" smtClean="0"/>
              <a:t>the carbon-5 position of cytosine residues.</a:t>
            </a:r>
            <a:endParaRPr lang="ar-IQ"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creen shot 2011-09-07 at 7.33.01 PM.png"/>
          <p:cNvPicPr>
            <a:picLocks noChangeAspect="1"/>
          </p:cNvPicPr>
          <p:nvPr/>
        </p:nvPicPr>
        <p:blipFill>
          <a:blip r:embed="rId2" cstate="print"/>
          <a:srcRect/>
          <a:stretch>
            <a:fillRect/>
          </a:stretch>
        </p:blipFill>
        <p:spPr bwMode="auto">
          <a:xfrm>
            <a:off x="0" y="0"/>
            <a:ext cx="7296150" cy="6858000"/>
          </a:xfrm>
          <a:prstGeom prst="rect">
            <a:avLst/>
          </a:prstGeom>
          <a:noFill/>
          <a:ln w="9525">
            <a:noFill/>
            <a:miter lim="800000"/>
            <a:headEnd/>
            <a:tailEnd/>
          </a:ln>
        </p:spPr>
      </p:pic>
      <p:sp>
        <p:nvSpPr>
          <p:cNvPr id="3" name="مستطيل 2"/>
          <p:cNvSpPr/>
          <p:nvPr/>
        </p:nvSpPr>
        <p:spPr>
          <a:xfrm>
            <a:off x="5796136" y="1988840"/>
            <a:ext cx="3024336" cy="2062103"/>
          </a:xfrm>
          <a:prstGeom prst="rect">
            <a:avLst/>
          </a:prstGeom>
        </p:spPr>
        <p:txBody>
          <a:bodyPr wrap="square">
            <a:spAutoFit/>
          </a:bodyPr>
          <a:lstStyle/>
          <a:p>
            <a:r>
              <a:rPr lang="en-US" sz="3200" dirty="0" smtClean="0">
                <a:solidFill>
                  <a:srgbClr val="CC0E3A"/>
                </a:solidFill>
                <a:latin typeface="Comic Sans MS" pitchFamily="66" charset="0"/>
              </a:rPr>
              <a:t>DNA methylation status </a:t>
            </a:r>
          </a:p>
          <a:p>
            <a:r>
              <a:rPr lang="en-US" sz="3200" dirty="0" smtClean="0">
                <a:solidFill>
                  <a:srgbClr val="CC0E3A"/>
                </a:solidFill>
                <a:latin typeface="Comic Sans MS" pitchFamily="66" charset="0"/>
              </a:rPr>
              <a:t>  is important</a:t>
            </a:r>
            <a:endParaRPr lang="en-US" sz="3200" dirty="0">
              <a:solidFill>
                <a:srgbClr val="CC0E3A"/>
              </a:solidFill>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3416320"/>
          </a:xfrm>
          <a:prstGeom prst="rect">
            <a:avLst/>
          </a:prstGeom>
        </p:spPr>
        <p:txBody>
          <a:bodyPr wrap="square">
            <a:spAutoFit/>
          </a:bodyPr>
          <a:lstStyle/>
          <a:p>
            <a:pPr algn="l" rtl="0"/>
            <a:r>
              <a:rPr lang="en-GB" sz="3600" dirty="0" smtClean="0"/>
              <a:t>aims to identify, catalogue and interpret genome-wide DNA methylation patterns of all human genes in all major tissues. </a:t>
            </a:r>
          </a:p>
          <a:p>
            <a:pPr algn="l" rtl="0"/>
            <a:r>
              <a:rPr lang="en-GB" sz="3600" dirty="0" smtClean="0"/>
              <a:t>Methylation is tissue specific and is of major importance in the regulation of gene expression during development.</a:t>
            </a:r>
            <a:endParaRPr lang="en-GB" sz="3600" dirty="0" smtClean="0"/>
          </a:p>
        </p:txBody>
      </p:sp>
      <p:pic>
        <p:nvPicPr>
          <p:cNvPr id="3" name="Picture 4" descr="methylation%5B1%5D-GIF"/>
          <p:cNvPicPr>
            <a:picLocks noChangeAspect="1" noChangeArrowheads="1"/>
          </p:cNvPicPr>
          <p:nvPr/>
        </p:nvPicPr>
        <p:blipFill>
          <a:blip r:embed="rId2" cstate="print"/>
          <a:srcRect/>
          <a:stretch>
            <a:fillRect/>
          </a:stretch>
        </p:blipFill>
        <p:spPr bwMode="auto">
          <a:xfrm rot="10800000" flipH="1" flipV="1">
            <a:off x="4788024" y="3501008"/>
            <a:ext cx="4355976" cy="3356992"/>
          </a:xfrm>
          <a:prstGeom prst="rect">
            <a:avLst/>
          </a:prstGeom>
          <a:noFill/>
          <a:ln w="9525">
            <a:noFill/>
            <a:miter lim="800000"/>
            <a:headEnd/>
            <a:tailEnd/>
          </a:ln>
        </p:spPr>
      </p:pic>
      <p:pic>
        <p:nvPicPr>
          <p:cNvPr id="4" name="Picture 6" descr="limb-lg"/>
          <p:cNvPicPr>
            <a:picLocks noChangeAspect="1" noChangeArrowheads="1"/>
          </p:cNvPicPr>
          <p:nvPr/>
        </p:nvPicPr>
        <p:blipFill>
          <a:blip r:embed="rId3" cstate="print"/>
          <a:srcRect/>
          <a:stretch>
            <a:fillRect/>
          </a:stretch>
        </p:blipFill>
        <p:spPr bwMode="auto">
          <a:xfrm>
            <a:off x="0" y="3501008"/>
            <a:ext cx="4672013" cy="31918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4664"/>
            <a:ext cx="9144000" cy="2862322"/>
          </a:xfrm>
          <a:prstGeom prst="rect">
            <a:avLst/>
          </a:prstGeom>
        </p:spPr>
        <p:txBody>
          <a:bodyPr wrap="square">
            <a:spAutoFit/>
          </a:bodyPr>
          <a:lstStyle/>
          <a:p>
            <a:pPr algn="l" rtl="0"/>
            <a:r>
              <a:rPr lang="en-US" sz="3600" dirty="0" smtClean="0"/>
              <a:t>All levels of chromatin condensation have been </a:t>
            </a:r>
          </a:p>
          <a:p>
            <a:pPr algn="l" rtl="0"/>
            <a:endParaRPr lang="en-US" sz="3600" dirty="0" smtClean="0"/>
          </a:p>
          <a:p>
            <a:pPr algn="l" rtl="0"/>
            <a:r>
              <a:rPr lang="en-US" sz="3600" dirty="0" smtClean="0"/>
              <a:t>implicated in controlling accessibility of</a:t>
            </a:r>
          </a:p>
          <a:p>
            <a:pPr algn="l" rtl="0"/>
            <a:endParaRPr lang="en-US" sz="3600" dirty="0" smtClean="0"/>
          </a:p>
          <a:p>
            <a:pPr algn="l" rtl="0"/>
            <a:r>
              <a:rPr lang="en-US" sz="3600" dirty="0" smtClean="0"/>
              <a:t>the genomic DNA</a:t>
            </a:r>
            <a:endParaRPr lang="en-US" sz="3600" dirty="0"/>
          </a:p>
        </p:txBody>
      </p:sp>
      <p:sp>
        <p:nvSpPr>
          <p:cNvPr id="3" name="مستطيل 2"/>
          <p:cNvSpPr/>
          <p:nvPr/>
        </p:nvSpPr>
        <p:spPr>
          <a:xfrm>
            <a:off x="0" y="3861048"/>
            <a:ext cx="9144000" cy="1754326"/>
          </a:xfrm>
          <a:prstGeom prst="rect">
            <a:avLst/>
          </a:prstGeom>
          <a:solidFill>
            <a:srgbClr val="FFFF00"/>
          </a:solidFill>
        </p:spPr>
        <p:txBody>
          <a:bodyPr wrap="square">
            <a:spAutoFit/>
          </a:bodyPr>
          <a:lstStyle/>
          <a:p>
            <a:pPr algn="l" rtl="0"/>
            <a:r>
              <a:rPr lang="en-US" sz="3600" dirty="0" smtClean="0">
                <a:latin typeface="Comic Sans MS" pitchFamily="66" charset="0"/>
              </a:rPr>
              <a:t>effect on</a:t>
            </a:r>
            <a:r>
              <a:rPr lang="en-US" sz="3600" dirty="0" smtClean="0">
                <a:latin typeface="Comic Sans MS" pitchFamily="66" charset="0"/>
              </a:rPr>
              <a:t>: </a:t>
            </a:r>
            <a:r>
              <a:rPr lang="en-US" sz="3600" dirty="0" smtClean="0">
                <a:latin typeface="Comic Sans MS" pitchFamily="66" charset="0"/>
              </a:rPr>
              <a:t>		</a:t>
            </a:r>
          </a:p>
          <a:p>
            <a:pPr algn="l" rtl="0"/>
            <a:r>
              <a:rPr lang="en-US" sz="3600" dirty="0" smtClean="0">
                <a:latin typeface="Comic Sans MS" pitchFamily="66" charset="0"/>
              </a:rPr>
              <a:t>replication, recombination, repair, and transcription</a:t>
            </a:r>
            <a:endParaRPr lang="en-US" sz="3600"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96752"/>
            <a:ext cx="8229600" cy="220886"/>
          </a:xfrm>
        </p:spPr>
        <p:txBody>
          <a:bodyPr>
            <a:normAutofit fontScale="90000"/>
          </a:bodyPr>
          <a:lstStyle/>
          <a:p>
            <a:r>
              <a:rPr lang="en-US" dirty="0" smtClean="0">
                <a:solidFill>
                  <a:srgbClr val="CC0E3A"/>
                </a:solidFill>
                <a:latin typeface="Comic Sans MS" pitchFamily="66" charset="0"/>
              </a:rPr>
              <a:t>Mechanism exist to </a:t>
            </a:r>
            <a:r>
              <a:rPr lang="ja-JP" altLang="en-US" dirty="0" smtClean="0">
                <a:solidFill>
                  <a:srgbClr val="CC0E3A"/>
                </a:solidFill>
                <a:latin typeface="Comic Sans MS" pitchFamily="66" charset="0"/>
              </a:rPr>
              <a:t>“</a:t>
            </a:r>
            <a:r>
              <a:rPr lang="en-US" altLang="ja-JP" dirty="0" smtClean="0">
                <a:solidFill>
                  <a:srgbClr val="CC0E3A"/>
                </a:solidFill>
                <a:latin typeface="Comic Sans MS" pitchFamily="66" charset="0"/>
              </a:rPr>
              <a:t>condense</a:t>
            </a:r>
            <a:r>
              <a:rPr lang="ja-JP" altLang="en-US" dirty="0" smtClean="0">
                <a:solidFill>
                  <a:srgbClr val="CC0E3A"/>
                </a:solidFill>
                <a:latin typeface="Comic Sans MS" pitchFamily="66" charset="0"/>
              </a:rPr>
              <a:t>”</a:t>
            </a:r>
            <a:r>
              <a:rPr lang="en-US" altLang="ja-JP" dirty="0" smtClean="0">
                <a:solidFill>
                  <a:srgbClr val="CC0E3A"/>
                </a:solidFill>
                <a:latin typeface="Comic Sans MS" pitchFamily="66" charset="0"/>
              </a:rPr>
              <a:t> chromatin </a:t>
            </a:r>
            <a:br>
              <a:rPr lang="en-US" altLang="ja-JP" dirty="0" smtClean="0">
                <a:solidFill>
                  <a:srgbClr val="CC0E3A"/>
                </a:solidFill>
                <a:latin typeface="Comic Sans MS" pitchFamily="66" charset="0"/>
              </a:rPr>
            </a:br>
            <a:r>
              <a:rPr lang="en-US" dirty="0" smtClean="0">
                <a:solidFill>
                  <a:srgbClr val="CC0E3A"/>
                </a:solidFill>
                <a:latin typeface="Comic Sans MS" pitchFamily="66" charset="0"/>
              </a:rPr>
              <a:t/>
            </a:r>
            <a:br>
              <a:rPr lang="en-US" dirty="0" smtClean="0">
                <a:solidFill>
                  <a:srgbClr val="CC0E3A"/>
                </a:solidFill>
                <a:latin typeface="Comic Sans MS" pitchFamily="66" charset="0"/>
              </a:rPr>
            </a:br>
            <a:endParaRPr lang="ar-IQ" dirty="0"/>
          </a:p>
        </p:txBody>
      </p:sp>
      <p:sp>
        <p:nvSpPr>
          <p:cNvPr id="3" name="عنصر نائب للمحتوى 2"/>
          <p:cNvSpPr>
            <a:spLocks noGrp="1"/>
          </p:cNvSpPr>
          <p:nvPr>
            <p:ph idx="1"/>
          </p:nvPr>
        </p:nvSpPr>
        <p:spPr>
          <a:xfrm>
            <a:off x="0" y="1268760"/>
            <a:ext cx="9144000" cy="4248471"/>
          </a:xfrm>
        </p:spPr>
        <p:txBody>
          <a:bodyPr>
            <a:normAutofit fontScale="92500" lnSpcReduction="10000"/>
          </a:bodyPr>
          <a:lstStyle/>
          <a:p>
            <a:pPr algn="l" rtl="0"/>
            <a:r>
              <a:rPr lang="en-US" dirty="0" smtClean="0">
                <a:latin typeface="Helvetica" charset="0"/>
              </a:rPr>
              <a:t>Histone modifying enzymes</a:t>
            </a:r>
          </a:p>
          <a:p>
            <a:pPr algn="l" rtl="0"/>
            <a:r>
              <a:rPr lang="en-US" dirty="0" smtClean="0">
                <a:latin typeface="Helvetica" charset="0"/>
              </a:rPr>
              <a:t>	alter histone tail modifications</a:t>
            </a:r>
          </a:p>
          <a:p>
            <a:pPr algn="l" rtl="0"/>
            <a:endParaRPr lang="en-US" dirty="0" smtClean="0">
              <a:latin typeface="Helvetica" charset="0"/>
            </a:endParaRPr>
          </a:p>
          <a:p>
            <a:pPr algn="l" rtl="0"/>
            <a:r>
              <a:rPr lang="en-US" dirty="0" smtClean="0">
                <a:latin typeface="Helvetica" charset="0"/>
              </a:rPr>
              <a:t>DNA methylases, </a:t>
            </a:r>
          </a:p>
          <a:p>
            <a:pPr algn="l" rtl="0"/>
            <a:endParaRPr lang="en-US" dirty="0" smtClean="0">
              <a:latin typeface="Helvetica" charset="0"/>
            </a:endParaRPr>
          </a:p>
          <a:p>
            <a:pPr algn="l" rtl="0"/>
            <a:r>
              <a:rPr lang="en-US" dirty="0" smtClean="0">
                <a:latin typeface="Helvetica" charset="0"/>
              </a:rPr>
              <a:t>Recruitment of chromatin binding proteins</a:t>
            </a:r>
          </a:p>
          <a:p>
            <a:pPr algn="l" rtl="0"/>
            <a:r>
              <a:rPr lang="en-US" dirty="0" smtClean="0"/>
              <a:t>	</a:t>
            </a:r>
            <a:r>
              <a:rPr lang="en-US" dirty="0" smtClean="0">
                <a:latin typeface="Helvetica" charset="0"/>
              </a:rPr>
              <a:t>Polycomb proteins</a:t>
            </a:r>
          </a:p>
          <a:p>
            <a:pPr algn="l" rtl="0"/>
            <a:r>
              <a:rPr lang="en-US" dirty="0" smtClean="0">
                <a:latin typeface="Helvetica" charset="0"/>
              </a:rPr>
              <a:t>	Heterochromatin Protein</a:t>
            </a:r>
            <a:endParaRPr lang="ar-IQ" dirty="0"/>
          </a:p>
        </p:txBody>
      </p:sp>
      <p:sp>
        <p:nvSpPr>
          <p:cNvPr id="4" name="مستطيل 3"/>
          <p:cNvSpPr/>
          <p:nvPr/>
        </p:nvSpPr>
        <p:spPr>
          <a:xfrm>
            <a:off x="0" y="5517232"/>
            <a:ext cx="9144000" cy="1200329"/>
          </a:xfrm>
          <a:prstGeom prst="rect">
            <a:avLst/>
          </a:prstGeom>
        </p:spPr>
        <p:txBody>
          <a:bodyPr wrap="square">
            <a:spAutoFit/>
          </a:bodyPr>
          <a:lstStyle/>
          <a:p>
            <a:pPr algn="ctr" rtl="0">
              <a:defRPr/>
            </a:pPr>
            <a:r>
              <a:rPr lang="en-US" sz="3600" b="1" dirty="0" smtClean="0">
                <a:solidFill>
                  <a:srgbClr val="262673"/>
                </a:solidFill>
                <a:latin typeface="Bell Gothic Std Bold" charset="0"/>
                <a:ea typeface="Bell Gothic Std Bold" charset="0"/>
                <a:cs typeface="Bell Gothic Std Bold" charset="0"/>
              </a:rPr>
              <a:t>Can alter gene </a:t>
            </a:r>
            <a:r>
              <a:rPr lang="en-US" sz="3600" b="1" dirty="0" smtClean="0">
                <a:solidFill>
                  <a:srgbClr val="262673"/>
                </a:solidFill>
                <a:latin typeface="Bell Gothic Std Bold" charset="0"/>
                <a:ea typeface="Bell Gothic Std Bold" charset="0"/>
                <a:cs typeface="Bell Gothic Std Bold" charset="0"/>
              </a:rPr>
              <a:t>activity without </a:t>
            </a:r>
            <a:r>
              <a:rPr lang="en-US" sz="3600" b="1" dirty="0" smtClean="0">
                <a:solidFill>
                  <a:srgbClr val="262673"/>
                </a:solidFill>
                <a:latin typeface="Bell Gothic Std Bold" charset="0"/>
                <a:ea typeface="Bell Gothic Std Bold" charset="0"/>
                <a:cs typeface="Bell Gothic Std Bold" charset="0"/>
              </a:rPr>
              <a:t>change in DNA</a:t>
            </a:r>
            <a:endParaRPr lang="en-US" sz="3600" b="1" dirty="0">
              <a:solidFill>
                <a:srgbClr val="262673"/>
              </a:solidFill>
              <a:latin typeface="Bell Gothic Std Bold" charset="0"/>
              <a:ea typeface="Bell Gothic Std Bold" charset="0"/>
              <a:cs typeface="Bell Gothic Std Bold"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52736"/>
          </a:xfrm>
          <a:solidFill>
            <a:srgbClr val="FFFF00"/>
          </a:solidFill>
        </p:spPr>
        <p:txBody>
          <a:bodyPr>
            <a:normAutofit fontScale="90000"/>
          </a:bodyPr>
          <a:lstStyle/>
          <a:p>
            <a:r>
              <a:rPr lang="en-US" dirty="0" smtClean="0">
                <a:latin typeface="Comic Sans MS" pitchFamily="66" charset="0"/>
              </a:rPr>
              <a:t>Epigenetic/chromatin phenomena</a:t>
            </a:r>
            <a:br>
              <a:rPr lang="en-US" dirty="0" smtClean="0">
                <a:latin typeface="Comic Sans MS" pitchFamily="66" charset="0"/>
              </a:rPr>
            </a:br>
            <a:endParaRPr lang="ar-IQ" dirty="0"/>
          </a:p>
        </p:txBody>
      </p:sp>
      <p:sp>
        <p:nvSpPr>
          <p:cNvPr id="3" name="عنصر نائب للمحتوى 2"/>
          <p:cNvSpPr>
            <a:spLocks noGrp="1"/>
          </p:cNvSpPr>
          <p:nvPr>
            <p:ph idx="1"/>
          </p:nvPr>
        </p:nvSpPr>
        <p:spPr>
          <a:xfrm>
            <a:off x="0" y="908720"/>
            <a:ext cx="9144000" cy="5949280"/>
          </a:xfrm>
          <a:solidFill>
            <a:schemeClr val="bg1"/>
          </a:solidFill>
        </p:spPr>
        <p:txBody>
          <a:bodyPr>
            <a:noAutofit/>
          </a:bodyPr>
          <a:lstStyle/>
          <a:p>
            <a:pPr algn="l" rtl="0"/>
            <a:r>
              <a:rPr lang="en-US" sz="2800" dirty="0" smtClean="0"/>
              <a:t>Chromatin-based restriction of genome accessibility during </a:t>
            </a:r>
          </a:p>
          <a:p>
            <a:pPr algn="l" rtl="0"/>
            <a:r>
              <a:rPr lang="en-US" sz="2800" dirty="0" smtClean="0"/>
              <a:t>	</a:t>
            </a:r>
            <a:r>
              <a:rPr lang="en-US" sz="2800" dirty="0" smtClean="0"/>
              <a:t>differentiation </a:t>
            </a:r>
            <a:endParaRPr lang="en-US" sz="2800" dirty="0" smtClean="0"/>
          </a:p>
          <a:p>
            <a:pPr algn="l" rtl="0"/>
            <a:r>
              <a:rPr lang="en-US" sz="2800" dirty="0" smtClean="0"/>
              <a:t>Selective activation of genome after perception of stimulus </a:t>
            </a:r>
          </a:p>
          <a:p>
            <a:pPr algn="l" rtl="0"/>
            <a:r>
              <a:rPr lang="en-US" sz="2800" dirty="0" smtClean="0"/>
              <a:t>	(influence of environment/stress)</a:t>
            </a:r>
          </a:p>
          <a:p>
            <a:pPr algn="l" rtl="0"/>
            <a:endParaRPr lang="en-US" sz="2800" dirty="0" smtClean="0"/>
          </a:p>
          <a:p>
            <a:pPr algn="l" rtl="0"/>
            <a:r>
              <a:rPr lang="en-US" sz="2800" dirty="0" smtClean="0"/>
              <a:t>Mitotic maintenance of cell identity (or loss there of in </a:t>
            </a:r>
            <a:r>
              <a:rPr lang="en-US" sz="2800" u="sng" dirty="0" smtClean="0"/>
              <a:t>cancer</a:t>
            </a:r>
            <a:r>
              <a:rPr lang="en-US" sz="2800" dirty="0" smtClean="0"/>
              <a:t>) </a:t>
            </a:r>
            <a:endParaRPr lang="en-US" sz="2800" dirty="0" smtClean="0"/>
          </a:p>
          <a:p>
            <a:pPr algn="l" rtl="0"/>
            <a:r>
              <a:rPr lang="en-US" sz="2800" dirty="0" smtClean="0"/>
              <a:t>Dosage compensation in the male versus female genome </a:t>
            </a:r>
          </a:p>
          <a:p>
            <a:pPr algn="l" rtl="0"/>
            <a:r>
              <a:rPr lang="en-US" sz="2800" dirty="0" smtClean="0"/>
              <a:t>	(X inactivation in mammals</a:t>
            </a:r>
            <a:r>
              <a:rPr lang="en-US" sz="2800" dirty="0" smtClean="0"/>
              <a:t>) </a:t>
            </a:r>
            <a:endParaRPr lang="en-US" sz="2800" dirty="0" smtClean="0"/>
          </a:p>
          <a:p>
            <a:pPr algn="l" rtl="0"/>
            <a:r>
              <a:rPr lang="en-US" sz="2800" u="sng" dirty="0" smtClean="0"/>
              <a:t>Memory</a:t>
            </a:r>
            <a:r>
              <a:rPr lang="en-US" sz="2800" dirty="0" smtClean="0"/>
              <a:t>, Behavior, </a:t>
            </a:r>
            <a:r>
              <a:rPr lang="en-US" sz="2800" u="sng" dirty="0" smtClean="0"/>
              <a:t>Aging</a:t>
            </a:r>
          </a:p>
          <a:p>
            <a:endParaRPr lang="ar-IQ"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52736"/>
          </a:xfrm>
          <a:solidFill>
            <a:schemeClr val="accent5">
              <a:lumMod val="20000"/>
              <a:lumOff val="80000"/>
            </a:schemeClr>
          </a:solidFill>
        </p:spPr>
        <p:txBody>
          <a:bodyPr/>
          <a:lstStyle/>
          <a:p>
            <a:r>
              <a:rPr lang="en-US" dirty="0" smtClean="0">
                <a:latin typeface="Arial" pitchFamily="34" charset="0"/>
              </a:rPr>
              <a:t>What is Epigenetics?</a:t>
            </a:r>
            <a:endParaRPr lang="ar-IQ" dirty="0"/>
          </a:p>
        </p:txBody>
      </p:sp>
      <p:sp>
        <p:nvSpPr>
          <p:cNvPr id="3" name="عنصر نائب للمحتوى 2"/>
          <p:cNvSpPr>
            <a:spLocks noGrp="1"/>
          </p:cNvSpPr>
          <p:nvPr>
            <p:ph idx="1"/>
          </p:nvPr>
        </p:nvSpPr>
        <p:spPr>
          <a:xfrm>
            <a:off x="0" y="1196752"/>
            <a:ext cx="9144000" cy="5328592"/>
          </a:xfrm>
        </p:spPr>
        <p:txBody>
          <a:bodyPr>
            <a:normAutofit fontScale="92500" lnSpcReduction="10000"/>
          </a:bodyPr>
          <a:lstStyle/>
          <a:p>
            <a:pPr algn="just" rtl="0" eaLnBrk="0" hangingPunct="0">
              <a:defRPr/>
            </a:pPr>
            <a:r>
              <a:rPr lang="en-US" sz="3500" kern="0" dirty="0" smtClean="0">
                <a:solidFill>
                  <a:srgbClr val="040404"/>
                </a:solidFill>
              </a:rPr>
              <a:t>Epigenetics is the study of inherited changes in phenotype (appearance) or gene expression caused by mechanisms other than changes in the underlying DNA sequence.</a:t>
            </a:r>
          </a:p>
          <a:p>
            <a:pPr algn="just" rtl="0" eaLnBrk="0" hangingPunct="0">
              <a:defRPr/>
            </a:pPr>
            <a:r>
              <a:rPr lang="en-US" sz="3500" kern="0" dirty="0" smtClean="0">
                <a:solidFill>
                  <a:srgbClr val="040404"/>
                </a:solidFill>
              </a:rPr>
              <a:t>		</a:t>
            </a:r>
          </a:p>
          <a:p>
            <a:pPr algn="just" rtl="0" eaLnBrk="0" hangingPunct="0">
              <a:defRPr/>
            </a:pPr>
            <a:r>
              <a:rPr lang="en-US" sz="3500" kern="0" dirty="0" smtClean="0">
                <a:solidFill>
                  <a:srgbClr val="040404"/>
                </a:solidFill>
              </a:rPr>
              <a:t>	These changes may remain through cell divisions for the remainder of the cell's life and may also last for multiple generations. </a:t>
            </a:r>
          </a:p>
          <a:p>
            <a:pPr algn="just" rtl="0" eaLnBrk="0" hangingPunct="0">
              <a:defRPr/>
            </a:pPr>
            <a:endParaRPr lang="en-US" sz="3500" kern="0" dirty="0" smtClean="0">
              <a:solidFill>
                <a:srgbClr val="040404"/>
              </a:solidFill>
            </a:endParaRPr>
          </a:p>
          <a:p>
            <a:pPr algn="just" rtl="0" eaLnBrk="0" hangingPunct="0">
              <a:defRPr/>
            </a:pPr>
            <a:r>
              <a:rPr lang="en-US" sz="3500" kern="0" dirty="0" smtClean="0">
                <a:solidFill>
                  <a:srgbClr val="040404"/>
                </a:solidFill>
              </a:rPr>
              <a:t>        Changes in gene expression that do not involve alterations in DNA base sequence</a:t>
            </a:r>
          </a:p>
          <a:p>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08720"/>
          </a:xfrm>
          <a:solidFill>
            <a:schemeClr val="accent4">
              <a:lumMod val="40000"/>
              <a:lumOff val="60000"/>
            </a:schemeClr>
          </a:solidFill>
        </p:spPr>
        <p:txBody>
          <a:bodyPr>
            <a:noAutofit/>
          </a:bodyPr>
          <a:lstStyle/>
          <a:p>
            <a:r>
              <a:rPr lang="en-GB" sz="6000" b="1" dirty="0" smtClean="0"/>
              <a:t>cancer</a:t>
            </a:r>
            <a:endParaRPr lang="ar-IQ" sz="6000" b="1" dirty="0"/>
          </a:p>
        </p:txBody>
      </p:sp>
      <p:sp>
        <p:nvSpPr>
          <p:cNvPr id="3" name="عنصر نائب للمحتوى 2"/>
          <p:cNvSpPr>
            <a:spLocks noGrp="1"/>
          </p:cNvSpPr>
          <p:nvPr>
            <p:ph idx="1"/>
          </p:nvPr>
        </p:nvSpPr>
        <p:spPr>
          <a:xfrm>
            <a:off x="0" y="980728"/>
            <a:ext cx="9144000" cy="5877272"/>
          </a:xfrm>
        </p:spPr>
        <p:txBody>
          <a:bodyPr>
            <a:normAutofit fontScale="92500" lnSpcReduction="10000"/>
          </a:bodyPr>
          <a:lstStyle/>
          <a:p>
            <a:pPr algn="l" rtl="0">
              <a:lnSpc>
                <a:spcPct val="90000"/>
              </a:lnSpc>
            </a:pPr>
            <a:r>
              <a:rPr lang="en-GB" sz="3900" dirty="0" smtClean="0"/>
              <a:t>The human body is prone to developing cancer, from a very early stage of life, until the end of life. </a:t>
            </a:r>
          </a:p>
          <a:p>
            <a:pPr algn="l" rtl="0">
              <a:lnSpc>
                <a:spcPct val="90000"/>
              </a:lnSpc>
            </a:pPr>
            <a:r>
              <a:rPr lang="en-GB" sz="3900" dirty="0" smtClean="0"/>
              <a:t>The human genome has several built in tumour suppressor genes, whose protein products suppress the formation of tumours. It is important for these genes to continue expressing their tumour suppressor proteins as long as the person lives.  </a:t>
            </a:r>
          </a:p>
          <a:p>
            <a:pPr algn="l" rtl="0">
              <a:lnSpc>
                <a:spcPct val="90000"/>
              </a:lnSpc>
            </a:pPr>
            <a:r>
              <a:rPr lang="en-GB" sz="3900" dirty="0" smtClean="0"/>
              <a:t>One way these genes can lose their ability to make protective proteins is through methylation. </a:t>
            </a:r>
          </a:p>
          <a:p>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80728"/>
          </a:xfrm>
        </p:spPr>
        <p:txBody>
          <a:bodyPr>
            <a:normAutofit fontScale="90000"/>
          </a:bodyPr>
          <a:lstStyle/>
          <a:p>
            <a:r>
              <a:rPr lang="en-GB" b="1" dirty="0" smtClean="0">
                <a:cs typeface="Times New Roman" pitchFamily="18" charset="0"/>
              </a:rPr>
              <a:t>Epigenetics and The Environment</a:t>
            </a:r>
            <a:r>
              <a:rPr lang="en-GB" dirty="0" smtClean="0">
                <a:solidFill>
                  <a:schemeClr val="accent1"/>
                </a:solidFill>
                <a:cs typeface="Times New Roman" pitchFamily="18" charset="0"/>
              </a:rPr>
              <a:t/>
            </a:r>
            <a:br>
              <a:rPr lang="en-GB" dirty="0" smtClean="0">
                <a:solidFill>
                  <a:schemeClr val="accent1"/>
                </a:solidFill>
                <a:cs typeface="Times New Roman" pitchFamily="18" charset="0"/>
              </a:rPr>
            </a:br>
            <a:endParaRPr lang="ar-IQ" dirty="0"/>
          </a:p>
        </p:txBody>
      </p:sp>
      <p:sp>
        <p:nvSpPr>
          <p:cNvPr id="3" name="عنصر نائب للمحتوى 2"/>
          <p:cNvSpPr>
            <a:spLocks noGrp="1"/>
          </p:cNvSpPr>
          <p:nvPr>
            <p:ph idx="1"/>
          </p:nvPr>
        </p:nvSpPr>
        <p:spPr>
          <a:xfrm>
            <a:off x="0" y="548680"/>
            <a:ext cx="9144000" cy="6309320"/>
          </a:xfrm>
        </p:spPr>
        <p:txBody>
          <a:bodyPr>
            <a:normAutofit/>
          </a:bodyPr>
          <a:lstStyle/>
          <a:p>
            <a:pPr marL="0" indent="0" algn="l" rtl="0"/>
            <a:r>
              <a:rPr lang="en-GB" dirty="0" smtClean="0"/>
              <a:t>Epigenetic changes can be inherited mitotically in somatic </a:t>
            </a:r>
            <a:r>
              <a:rPr lang="en-GB" dirty="0" smtClean="0"/>
              <a:t>cells </a:t>
            </a:r>
            <a:endParaRPr lang="en-GB" dirty="0" smtClean="0"/>
          </a:p>
          <a:p>
            <a:pPr marL="0" indent="0" algn="l" rtl="0"/>
            <a:r>
              <a:rPr lang="en-GB" dirty="0" smtClean="0"/>
              <a:t>Pre-natal and early post-natal exposures can result in changes in risk of developing disease</a:t>
            </a:r>
          </a:p>
          <a:p>
            <a:pPr marL="571500" lvl="1" indent="-190500" algn="l" rtl="0"/>
            <a:r>
              <a:rPr lang="en-GB" sz="3200" dirty="0" smtClean="0"/>
              <a:t>Nutrition</a:t>
            </a:r>
          </a:p>
          <a:p>
            <a:pPr marL="571500" lvl="1" indent="-190500" algn="l" rtl="0"/>
            <a:r>
              <a:rPr lang="en-GB" sz="3200" dirty="0" smtClean="0"/>
              <a:t>Xenobiotic chemicals</a:t>
            </a:r>
          </a:p>
          <a:p>
            <a:pPr marL="571500" lvl="1" indent="-190500" algn="l" rtl="0"/>
            <a:r>
              <a:rPr lang="en-GB" sz="3200" dirty="0" smtClean="0"/>
              <a:t>Behavioural Factors</a:t>
            </a:r>
          </a:p>
          <a:p>
            <a:pPr marL="571500" lvl="1" indent="-190500" algn="l" rtl="0"/>
            <a:r>
              <a:rPr lang="en-GB" sz="3200" dirty="0" smtClean="0"/>
              <a:t>Reproductive Factors, Hormonal </a:t>
            </a:r>
            <a:r>
              <a:rPr lang="en-GB" sz="3200" dirty="0" smtClean="0"/>
              <a:t>Exposures </a:t>
            </a:r>
            <a:r>
              <a:rPr lang="en-GB" sz="3200" dirty="0" smtClean="0"/>
              <a:t>Epigenetic alterations may also be inherited transgenerationally (developmental origins of adult-onset disease)</a:t>
            </a:r>
          </a:p>
          <a:p>
            <a:pPr marL="571500" lvl="1" indent="-190500" algn="l" rtl="0"/>
            <a:endParaRPr lang="ar-IQ"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4" descr="hi_3733"/>
          <p:cNvPicPr>
            <a:picLocks noChangeAspect="1" noChangeArrowheads="1"/>
          </p:cNvPicPr>
          <p:nvPr/>
        </p:nvPicPr>
        <p:blipFill>
          <a:blip r:embed="rId2" cstate="print"/>
          <a:srcRect/>
          <a:stretch>
            <a:fillRect/>
          </a:stretch>
        </p:blipFill>
        <p:spPr bwMode="auto">
          <a:xfrm>
            <a:off x="0" y="-152400"/>
            <a:ext cx="9144000" cy="68945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latin typeface="Comic Sans MS" pitchFamily="66" charset="0"/>
                <a:ea typeface="ヒラギノ角ゴ Pro W3" charset="-128"/>
              </a:rPr>
              <a:t>Genetics vs. Epigenetics</a:t>
            </a:r>
            <a:r>
              <a:rPr lang="en-US" dirty="0" smtClean="0">
                <a:solidFill>
                  <a:srgbClr val="CC0E3A"/>
                </a:solidFill>
                <a:latin typeface="Comic Sans MS" pitchFamily="66" charset="0"/>
                <a:ea typeface="ヒラギノ角ゴ Pro W3" charset="-128"/>
              </a:rPr>
              <a:t/>
            </a:r>
            <a:br>
              <a:rPr lang="en-US" dirty="0" smtClean="0">
                <a:solidFill>
                  <a:srgbClr val="CC0E3A"/>
                </a:solidFill>
                <a:latin typeface="Comic Sans MS" pitchFamily="66" charset="0"/>
                <a:ea typeface="ヒラギノ角ゴ Pro W3" charset="-128"/>
              </a:rPr>
            </a:br>
            <a:endParaRPr lang="ar-IQ" dirty="0"/>
          </a:p>
        </p:txBody>
      </p:sp>
      <p:pic>
        <p:nvPicPr>
          <p:cNvPr id="4" name="Picture 5" descr="Fig2"/>
          <p:cNvPicPr>
            <a:picLocks noGrp="1" noChangeAspect="1" noChangeArrowheads="1"/>
          </p:cNvPicPr>
          <p:nvPr>
            <p:ph idx="1"/>
          </p:nvPr>
        </p:nvPicPr>
        <p:blipFill>
          <a:blip r:embed="rId2" cstate="print"/>
          <a:srcRect/>
          <a:stretch>
            <a:fillRect/>
          </a:stretch>
        </p:blipFill>
        <p:spPr bwMode="auto">
          <a:xfrm>
            <a:off x="0" y="1268760"/>
            <a:ext cx="9144000" cy="558924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908720"/>
            <a:ext cx="9144000" cy="5909310"/>
          </a:xfrm>
          <a:prstGeom prst="rect">
            <a:avLst/>
          </a:prstGeom>
        </p:spPr>
        <p:txBody>
          <a:bodyPr wrap="square">
            <a:spAutoFit/>
          </a:bodyPr>
          <a:lstStyle/>
          <a:p>
            <a:pPr algn="l" rtl="0"/>
            <a:r>
              <a:rPr lang="en-GB" sz="4000" dirty="0" smtClean="0"/>
              <a:t>DNA Methylation</a:t>
            </a:r>
          </a:p>
          <a:p>
            <a:pPr algn="l" rtl="0"/>
            <a:endParaRPr lang="en-GB" sz="4000" dirty="0" smtClean="0"/>
          </a:p>
          <a:p>
            <a:pPr algn="l" rtl="0"/>
            <a:r>
              <a:rPr lang="en-GB" sz="4000" dirty="0" smtClean="0"/>
              <a:t>Histone Modification (e.g. Acetylation, methylation)</a:t>
            </a:r>
          </a:p>
          <a:p>
            <a:pPr algn="l" rtl="0"/>
            <a:endParaRPr lang="en-GB" sz="4000" dirty="0" smtClean="0"/>
          </a:p>
          <a:p>
            <a:pPr algn="l" rtl="0"/>
            <a:r>
              <a:rPr lang="en-GB" sz="4000" dirty="0" smtClean="0"/>
              <a:t>Non-coding RNAs (e.g. microRNA)</a:t>
            </a:r>
          </a:p>
          <a:p>
            <a:pPr algn="l" rtl="0"/>
            <a:endParaRPr lang="en-GB" sz="4000" dirty="0" smtClean="0"/>
          </a:p>
          <a:p>
            <a:pPr algn="l" rtl="0"/>
            <a:endParaRPr lang="en-GB" sz="4000" dirty="0" smtClean="0"/>
          </a:p>
          <a:p>
            <a:pPr algn="l" rtl="0"/>
            <a:r>
              <a:rPr lang="en-GB" sz="4000" dirty="0" smtClean="0"/>
              <a:t>All Regulate Gene Expression</a:t>
            </a:r>
          </a:p>
          <a:p>
            <a:pPr marL="571500" lvl="1" indent="-190500"/>
            <a:endParaRPr lang="en-GB" dirty="0" smtClean="0"/>
          </a:p>
        </p:txBody>
      </p:sp>
      <p:sp>
        <p:nvSpPr>
          <p:cNvPr id="4" name="مستطيل 3"/>
          <p:cNvSpPr/>
          <p:nvPr/>
        </p:nvSpPr>
        <p:spPr>
          <a:xfrm>
            <a:off x="0" y="0"/>
            <a:ext cx="9144000" cy="707886"/>
          </a:xfrm>
          <a:prstGeom prst="rect">
            <a:avLst/>
          </a:prstGeom>
        </p:spPr>
        <p:txBody>
          <a:bodyPr wrap="square">
            <a:spAutoFit/>
          </a:bodyPr>
          <a:lstStyle/>
          <a:p>
            <a:pPr algn="ctr" rtl="0"/>
            <a:r>
              <a:rPr lang="en-GB" sz="4000" b="1" dirty="0" smtClean="0">
                <a:latin typeface="Arial" pitchFamily="34" charset="0"/>
              </a:rPr>
              <a:t>Epigenetic Modifications</a:t>
            </a:r>
            <a:endParaRPr lang="ar-IQ" sz="4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685800" y="332656"/>
            <a:ext cx="10586392" cy="5001344"/>
          </a:xfrm>
          <a:prstGeom prst="rect">
            <a:avLst/>
          </a:prstGeom>
          <a:noFill/>
          <a:ln w="9525">
            <a:noFill/>
            <a:miter lim="800000"/>
            <a:headEnd/>
            <a:tailEnd/>
          </a:ln>
        </p:spPr>
      </p:pic>
      <p:sp>
        <p:nvSpPr>
          <p:cNvPr id="5" name="مستطيل 4"/>
          <p:cNvSpPr/>
          <p:nvPr/>
        </p:nvSpPr>
        <p:spPr>
          <a:xfrm>
            <a:off x="0" y="5517232"/>
            <a:ext cx="9144000" cy="1384995"/>
          </a:xfrm>
          <a:prstGeom prst="rect">
            <a:avLst/>
          </a:prstGeom>
        </p:spPr>
        <p:txBody>
          <a:bodyPr wrap="square">
            <a:spAutoFit/>
          </a:bodyPr>
          <a:lstStyle/>
          <a:p>
            <a:pPr algn="l" rtl="0"/>
            <a:r>
              <a:rPr lang="en-US" sz="2800" dirty="0" smtClean="0">
                <a:latin typeface="Helvetica" charset="0"/>
              </a:rPr>
              <a:t>Twenty-Five Years of the Nucleosome, </a:t>
            </a:r>
          </a:p>
          <a:p>
            <a:pPr algn="l" rtl="0"/>
            <a:r>
              <a:rPr lang="en-US" sz="2800" dirty="0" smtClean="0">
                <a:latin typeface="Helvetica" charset="0"/>
              </a:rPr>
              <a:t>Fundamental Particle of the Eukaryote Chromosome</a:t>
            </a:r>
          </a:p>
          <a:p>
            <a:pPr algn="l" rtl="0"/>
            <a:r>
              <a:rPr lang="en-US" sz="2800" dirty="0" smtClean="0">
                <a:latin typeface="Helvetica" charset="0"/>
              </a:rPr>
              <a:t>Roger D. Kornberg and Yahli Lorch; Cell, 1999.</a:t>
            </a:r>
            <a:endParaRPr lang="ar-IQ"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339752" y="-231838"/>
            <a:ext cx="6804248" cy="747083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692696"/>
            <a:ext cx="2915816" cy="3600400"/>
          </a:xfrm>
          <a:prstGeom prst="rect">
            <a:avLst/>
          </a:prstGeom>
          <a:noFill/>
          <a:ln w="9525">
            <a:noFill/>
            <a:miter lim="800000"/>
            <a:headEnd/>
            <a:tailEnd/>
          </a:ln>
        </p:spPr>
      </p:pic>
      <p:sp>
        <p:nvSpPr>
          <p:cNvPr id="4" name="مستطيل 3"/>
          <p:cNvSpPr/>
          <p:nvPr/>
        </p:nvSpPr>
        <p:spPr>
          <a:xfrm>
            <a:off x="0" y="4509120"/>
            <a:ext cx="2699792" cy="1815882"/>
          </a:xfrm>
          <a:prstGeom prst="rect">
            <a:avLst/>
          </a:prstGeom>
        </p:spPr>
        <p:txBody>
          <a:bodyPr wrap="square">
            <a:spAutoFit/>
          </a:bodyPr>
          <a:lstStyle/>
          <a:p>
            <a:r>
              <a:rPr lang="en-US" sz="2800" dirty="0" smtClean="0"/>
              <a:t>Nucleosome:</a:t>
            </a:r>
          </a:p>
          <a:p>
            <a:r>
              <a:rPr lang="en-US" sz="2800" dirty="0" smtClean="0"/>
              <a:t>147 bp of DNA</a:t>
            </a:r>
          </a:p>
          <a:p>
            <a:r>
              <a:rPr lang="en-US" sz="2800" dirty="0" smtClean="0"/>
              <a:t>Histone octamer</a:t>
            </a:r>
          </a:p>
          <a:p>
            <a:r>
              <a:rPr lang="en-US" sz="2800" dirty="0" smtClean="0"/>
              <a:t>= 1.7 turns</a:t>
            </a:r>
            <a:endParaRPr lang="ar-IQ"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48680"/>
            <a:ext cx="8229600" cy="868958"/>
          </a:xfrm>
        </p:spPr>
        <p:txBody>
          <a:bodyPr>
            <a:normAutofit fontScale="90000"/>
          </a:bodyPr>
          <a:lstStyle/>
          <a:p>
            <a:r>
              <a:rPr lang="en-US" dirty="0" smtClean="0">
                <a:solidFill>
                  <a:srgbClr val="CC0E3A"/>
                </a:solidFill>
                <a:latin typeface="Comic Sans MS" pitchFamily="66" charset="0"/>
                <a:ea typeface="ヒラギノ角ゴ Pro W3" charset="-128"/>
              </a:rPr>
              <a:t>The </a:t>
            </a:r>
            <a:r>
              <a:rPr lang="en-US" dirty="0" err="1" smtClean="0">
                <a:solidFill>
                  <a:srgbClr val="CC0E3A"/>
                </a:solidFill>
                <a:latin typeface="Comic Sans MS" pitchFamily="66" charset="0"/>
                <a:ea typeface="ヒラギノ角ゴ Pro W3" charset="-128"/>
              </a:rPr>
              <a:t>nucleosome</a:t>
            </a:r>
            <a:r>
              <a:rPr lang="en-US" dirty="0" smtClean="0">
                <a:solidFill>
                  <a:srgbClr val="CC0E3A"/>
                </a:solidFill>
                <a:latin typeface="Comic Sans MS" pitchFamily="66" charset="0"/>
                <a:ea typeface="ヒラギノ角ゴ Pro W3" charset="-128"/>
              </a:rPr>
              <a:t>: histones plus DNA</a:t>
            </a:r>
            <a:br>
              <a:rPr lang="en-US" dirty="0" smtClean="0">
                <a:solidFill>
                  <a:srgbClr val="CC0E3A"/>
                </a:solidFill>
                <a:latin typeface="Comic Sans MS" pitchFamily="66" charset="0"/>
                <a:ea typeface="ヒラギノ角ゴ Pro W3" charset="-128"/>
              </a:rPr>
            </a:br>
            <a:endParaRPr lang="ar-IQ" dirty="0"/>
          </a:p>
        </p:txBody>
      </p:sp>
      <p:pic>
        <p:nvPicPr>
          <p:cNvPr id="4" name="Picture 2"/>
          <p:cNvPicPr>
            <a:picLocks noGrp="1" noChangeAspect="1" noChangeArrowheads="1"/>
          </p:cNvPicPr>
          <p:nvPr>
            <p:ph idx="1"/>
          </p:nvPr>
        </p:nvPicPr>
        <p:blipFill>
          <a:blip r:embed="rId2"/>
          <a:srcRect/>
          <a:stretch>
            <a:fillRect/>
          </a:stretch>
        </p:blipFill>
        <p:spPr bwMode="auto">
          <a:xfrm>
            <a:off x="4571997" y="3863179"/>
            <a:ext cx="5" cy="4"/>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323528" y="1340768"/>
            <a:ext cx="7128792" cy="5517232"/>
          </a:xfrm>
          <a:prstGeom prst="rect">
            <a:avLst/>
          </a:prstGeom>
          <a:noFill/>
          <a:ln w="9525">
            <a:noFill/>
            <a:miter lim="800000"/>
            <a:headEnd/>
            <a:tailEnd/>
          </a:ln>
        </p:spPr>
      </p:pic>
      <p:pic>
        <p:nvPicPr>
          <p:cNvPr id="6" name="Picture 6"/>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6012160" y="1916832"/>
            <a:ext cx="3131840" cy="403244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620688"/>
            <a:ext cx="9144000" cy="646331"/>
          </a:xfrm>
          <a:prstGeom prst="rect">
            <a:avLst/>
          </a:prstGeom>
        </p:spPr>
        <p:txBody>
          <a:bodyPr wrap="square">
            <a:spAutoFit/>
          </a:bodyPr>
          <a:lstStyle/>
          <a:p>
            <a:pPr algn="l" rtl="0"/>
            <a:r>
              <a:rPr lang="en-US" sz="3600" dirty="0" smtClean="0"/>
              <a:t>Chromatin: nucleosomal arrays</a:t>
            </a:r>
            <a:endParaRPr lang="en-US" sz="3600" dirty="0"/>
          </a:p>
        </p:txBody>
      </p:sp>
      <p:sp>
        <p:nvSpPr>
          <p:cNvPr id="5" name="مستطيل 4"/>
          <p:cNvSpPr/>
          <p:nvPr/>
        </p:nvSpPr>
        <p:spPr>
          <a:xfrm>
            <a:off x="0" y="1772816"/>
            <a:ext cx="8892480" cy="3416320"/>
          </a:xfrm>
          <a:prstGeom prst="rect">
            <a:avLst/>
          </a:prstGeom>
        </p:spPr>
        <p:txBody>
          <a:bodyPr wrap="square">
            <a:spAutoFit/>
          </a:bodyPr>
          <a:lstStyle/>
          <a:p>
            <a:pPr algn="l" rtl="0"/>
            <a:r>
              <a:rPr lang="en-US" sz="3600" dirty="0" smtClean="0"/>
              <a:t>Nucleosome: DNA plus histone octamer</a:t>
            </a:r>
          </a:p>
          <a:p>
            <a:pPr algn="l" rtl="0"/>
            <a:endParaRPr lang="en-US" sz="3600" dirty="0" smtClean="0"/>
          </a:p>
          <a:p>
            <a:pPr algn="l" rtl="0"/>
            <a:r>
              <a:rPr lang="en-US" sz="3600" dirty="0" smtClean="0"/>
              <a:t>DNA wound around the histone octamer: </a:t>
            </a:r>
            <a:endParaRPr lang="en-US" sz="3600" dirty="0" smtClean="0"/>
          </a:p>
          <a:p>
            <a:pPr algn="l" rtl="0"/>
            <a:r>
              <a:rPr lang="en-US" sz="3600" dirty="0" smtClean="0"/>
              <a:t>core </a:t>
            </a:r>
            <a:r>
              <a:rPr lang="en-US" sz="3600" dirty="0" smtClean="0"/>
              <a:t>DNA</a:t>
            </a:r>
          </a:p>
          <a:p>
            <a:pPr algn="l" rtl="0"/>
            <a:endParaRPr lang="en-US" sz="3600" dirty="0" smtClean="0"/>
          </a:p>
          <a:p>
            <a:pPr algn="l" rtl="0"/>
            <a:r>
              <a:rPr lang="en-US" sz="3600" dirty="0" smtClean="0"/>
              <a:t>DNA between nucleosomes: linker DNA</a:t>
            </a:r>
            <a:endParaRPr lang="en-US" sz="3600" dirty="0"/>
          </a:p>
        </p:txBody>
      </p:sp>
      <p:pic>
        <p:nvPicPr>
          <p:cNvPr id="6" name="Picture 4"/>
          <p:cNvPicPr>
            <a:picLocks noChangeAspect="1" noChangeArrowheads="1"/>
          </p:cNvPicPr>
          <p:nvPr/>
        </p:nvPicPr>
        <p:blipFill>
          <a:blip r:embed="rId2" cstate="print">
            <a:clrChange>
              <a:clrFrom>
                <a:srgbClr val="FFFFFE"/>
              </a:clrFrom>
              <a:clrTo>
                <a:srgbClr val="FFFFFE">
                  <a:alpha val="0"/>
                </a:srgbClr>
              </a:clrTo>
            </a:clrChange>
          </a:blip>
          <a:srcRect/>
          <a:stretch>
            <a:fillRect/>
          </a:stretch>
        </p:blipFill>
        <p:spPr bwMode="auto">
          <a:xfrm>
            <a:off x="7308304" y="5085184"/>
            <a:ext cx="1835696" cy="191092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427</Words>
  <Application>Microsoft Office PowerPoint</Application>
  <PresentationFormat>عرض على الشاشة (3:4)‏</PresentationFormat>
  <Paragraphs>108</Paragraphs>
  <Slides>21</Slides>
  <Notes>0</Notes>
  <HiddenSlides>0</HiddenSlides>
  <MMClips>0</MMClips>
  <ScaleCrop>false</ScaleCrop>
  <HeadingPairs>
    <vt:vector size="4" baseType="variant">
      <vt:variant>
        <vt:lpstr>سمة</vt:lpstr>
      </vt:variant>
      <vt:variant>
        <vt:i4>1</vt:i4>
      </vt:variant>
      <vt:variant>
        <vt:lpstr>عناوين الشرائح</vt:lpstr>
      </vt:variant>
      <vt:variant>
        <vt:i4>21</vt:i4>
      </vt:variant>
    </vt:vector>
  </HeadingPairs>
  <TitlesOfParts>
    <vt:vector size="22" baseType="lpstr">
      <vt:lpstr>سمة Office</vt:lpstr>
      <vt:lpstr>Epigenetics Genetics/th. Class</vt:lpstr>
      <vt:lpstr>What is Epigenetics?</vt:lpstr>
      <vt:lpstr>الشريحة 3</vt:lpstr>
      <vt:lpstr>Genetics vs. Epigenetics </vt:lpstr>
      <vt:lpstr>الشريحة 5</vt:lpstr>
      <vt:lpstr>الشريحة 6</vt:lpstr>
      <vt:lpstr>الشريحة 7</vt:lpstr>
      <vt:lpstr>The nucleosome: histones plus DNA </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Mechanism exist to “condense” chromatin   </vt:lpstr>
      <vt:lpstr>Epigenetic/chromatin phenomena </vt:lpstr>
      <vt:lpstr>cancer</vt:lpstr>
      <vt:lpstr>Epigenetics and The Environment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Epigenetics</dc:title>
  <dc:creator>Linux</dc:creator>
  <cp:lastModifiedBy>Linux</cp:lastModifiedBy>
  <cp:revision>41</cp:revision>
  <dcterms:created xsi:type="dcterms:W3CDTF">2017-12-12T18:04:47Z</dcterms:created>
  <dcterms:modified xsi:type="dcterms:W3CDTF">2017-12-12T20:50:46Z</dcterms:modified>
</cp:coreProperties>
</file>